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62" r:id="rId5"/>
    <p:sldId id="259" r:id="rId6"/>
    <p:sldId id="263" r:id="rId7"/>
    <p:sldId id="261"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E430-4D50-4BA6-AE5D-65450C2B1912}"/>
              </a:ext>
            </a:extLst>
          </p:cNvPr>
          <p:cNvSpPr>
            <a:spLocks noGrp="1"/>
          </p:cNvSpPr>
          <p:nvPr>
            <p:ph type="ctrTitle"/>
          </p:nvPr>
        </p:nvSpPr>
        <p:spPr/>
        <p:txBody>
          <a:bodyPr/>
          <a:lstStyle/>
          <a:p>
            <a:r>
              <a:rPr lang="en-US" dirty="0"/>
              <a:t>   Grand Saline ISD</a:t>
            </a:r>
          </a:p>
        </p:txBody>
      </p:sp>
      <p:sp>
        <p:nvSpPr>
          <p:cNvPr id="3" name="Subtitle 2">
            <a:extLst>
              <a:ext uri="{FF2B5EF4-FFF2-40B4-BE49-F238E27FC236}">
                <a16:creationId xmlns:a16="http://schemas.microsoft.com/office/drawing/2014/main" id="{6F723B31-D75B-4042-A65B-FF9C080FE12D}"/>
              </a:ext>
            </a:extLst>
          </p:cNvPr>
          <p:cNvSpPr>
            <a:spLocks noGrp="1"/>
          </p:cNvSpPr>
          <p:nvPr>
            <p:ph type="subTitle" idx="1"/>
          </p:nvPr>
        </p:nvSpPr>
        <p:spPr>
          <a:xfrm>
            <a:off x="2692398" y="3657597"/>
            <a:ext cx="6815669" cy="1590264"/>
          </a:xfrm>
        </p:spPr>
        <p:txBody>
          <a:bodyPr>
            <a:normAutofit/>
          </a:bodyPr>
          <a:lstStyle/>
          <a:p>
            <a:endParaRPr lang="en-US" b="1" dirty="0"/>
          </a:p>
          <a:p>
            <a:endParaRPr lang="en-US" b="1" dirty="0"/>
          </a:p>
          <a:p>
            <a:r>
              <a:rPr lang="en-US" b="1" dirty="0"/>
              <a:t>A Comprehensive Manual for the Gifted and Talented</a:t>
            </a:r>
          </a:p>
          <a:p>
            <a:endParaRPr lang="en-US" b="1" dirty="0"/>
          </a:p>
          <a:p>
            <a:endParaRPr lang="en-US" dirty="0"/>
          </a:p>
          <a:p>
            <a:endParaRPr lang="en-US" dirty="0"/>
          </a:p>
        </p:txBody>
      </p:sp>
      <p:pic>
        <p:nvPicPr>
          <p:cNvPr id="4" name="Picture 3" descr="Indian - Colored.gif">
            <a:extLst>
              <a:ext uri="{FF2B5EF4-FFF2-40B4-BE49-F238E27FC236}">
                <a16:creationId xmlns:a16="http://schemas.microsoft.com/office/drawing/2014/main" id="{935F81DD-70E0-4475-AC00-2AB6B814D889}"/>
              </a:ext>
            </a:extLst>
          </p:cNvPr>
          <p:cNvPicPr/>
          <p:nvPr/>
        </p:nvPicPr>
        <p:blipFill>
          <a:blip r:embed="rId2" cstate="print"/>
          <a:stretch>
            <a:fillRect/>
          </a:stretch>
        </p:blipFill>
        <p:spPr>
          <a:xfrm>
            <a:off x="2683933" y="2003885"/>
            <a:ext cx="1004959" cy="1250024"/>
          </a:xfrm>
          <a:prstGeom prst="rect">
            <a:avLst/>
          </a:prstGeom>
        </p:spPr>
      </p:pic>
      <p:pic>
        <p:nvPicPr>
          <p:cNvPr id="5" name="Picture 4" descr="gifted and talented.jpg">
            <a:extLst>
              <a:ext uri="{FF2B5EF4-FFF2-40B4-BE49-F238E27FC236}">
                <a16:creationId xmlns:a16="http://schemas.microsoft.com/office/drawing/2014/main" id="{8BD6D3CF-68A4-4114-850B-26E9E3F4C2D7}"/>
              </a:ext>
            </a:extLst>
          </p:cNvPr>
          <p:cNvPicPr/>
          <p:nvPr/>
        </p:nvPicPr>
        <p:blipFill>
          <a:blip r:embed="rId3" cstate="print"/>
          <a:stretch>
            <a:fillRect/>
          </a:stretch>
        </p:blipFill>
        <p:spPr>
          <a:xfrm>
            <a:off x="5642610" y="3742160"/>
            <a:ext cx="906780" cy="708660"/>
          </a:xfrm>
          <a:prstGeom prst="rect">
            <a:avLst/>
          </a:prstGeom>
        </p:spPr>
      </p:pic>
    </p:spTree>
    <p:extLst>
      <p:ext uri="{BB962C8B-B14F-4D97-AF65-F5344CB8AC3E}">
        <p14:creationId xmlns:p14="http://schemas.microsoft.com/office/powerpoint/2010/main" val="284227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DDE8-DDD0-4513-BB64-AA00BB9626B9}"/>
              </a:ext>
            </a:extLst>
          </p:cNvPr>
          <p:cNvSpPr>
            <a:spLocks noGrp="1"/>
          </p:cNvSpPr>
          <p:nvPr>
            <p:ph type="title"/>
          </p:nvPr>
        </p:nvSpPr>
        <p:spPr/>
        <p:txBody>
          <a:bodyPr>
            <a:noAutofit/>
          </a:bodyPr>
          <a:lstStyle/>
          <a:p>
            <a:r>
              <a:rPr lang="en-US" sz="4800" dirty="0"/>
              <a:t>Assessment of Student Progress/Performance</a:t>
            </a:r>
          </a:p>
        </p:txBody>
      </p:sp>
      <p:sp>
        <p:nvSpPr>
          <p:cNvPr id="3" name="Content Placeholder 2">
            <a:extLst>
              <a:ext uri="{FF2B5EF4-FFF2-40B4-BE49-F238E27FC236}">
                <a16:creationId xmlns:a16="http://schemas.microsoft.com/office/drawing/2014/main" id="{1D23F68A-BA62-4BD9-9A32-E142E5987E1A}"/>
              </a:ext>
            </a:extLst>
          </p:cNvPr>
          <p:cNvSpPr>
            <a:spLocks noGrp="1"/>
          </p:cNvSpPr>
          <p:nvPr>
            <p:ph idx="1"/>
          </p:nvPr>
        </p:nvSpPr>
        <p:spPr/>
        <p:txBody>
          <a:bodyPr/>
          <a:lstStyle/>
          <a:p>
            <a:r>
              <a:rPr lang="en-US" sz="4400" dirty="0"/>
              <a:t>Grades</a:t>
            </a:r>
          </a:p>
          <a:p>
            <a:r>
              <a:rPr lang="en-US" sz="4400" dirty="0"/>
              <a:t>Progress Reports</a:t>
            </a:r>
          </a:p>
          <a:p>
            <a:r>
              <a:rPr lang="en-US" sz="4400" dirty="0"/>
              <a:t>Rubrics</a:t>
            </a:r>
          </a:p>
          <a:p>
            <a:endParaRPr lang="en-US" dirty="0"/>
          </a:p>
        </p:txBody>
      </p:sp>
    </p:spTree>
    <p:extLst>
      <p:ext uri="{BB962C8B-B14F-4D97-AF65-F5344CB8AC3E}">
        <p14:creationId xmlns:p14="http://schemas.microsoft.com/office/powerpoint/2010/main" val="287915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A2125-1CBE-4D6A-82E0-CF4CDC381D05}"/>
              </a:ext>
            </a:extLst>
          </p:cNvPr>
          <p:cNvSpPr>
            <a:spLocks noGrp="1"/>
          </p:cNvSpPr>
          <p:nvPr>
            <p:ph type="title"/>
          </p:nvPr>
        </p:nvSpPr>
        <p:spPr>
          <a:xfrm>
            <a:off x="1293811" y="755374"/>
            <a:ext cx="3718455" cy="1820849"/>
          </a:xfrm>
        </p:spPr>
        <p:txBody>
          <a:bodyPr>
            <a:normAutofit/>
          </a:bodyPr>
          <a:lstStyle/>
          <a:p>
            <a:r>
              <a:rPr lang="en-US" sz="5400" dirty="0"/>
              <a:t>Professional Learning</a:t>
            </a:r>
          </a:p>
        </p:txBody>
      </p:sp>
      <p:sp>
        <p:nvSpPr>
          <p:cNvPr id="6" name="Content Placeholder 5">
            <a:extLst>
              <a:ext uri="{FF2B5EF4-FFF2-40B4-BE49-F238E27FC236}">
                <a16:creationId xmlns:a16="http://schemas.microsoft.com/office/drawing/2014/main" id="{449B29D2-91AA-4848-A884-F794C9420543}"/>
              </a:ext>
            </a:extLst>
          </p:cNvPr>
          <p:cNvSpPr>
            <a:spLocks noGrp="1"/>
          </p:cNvSpPr>
          <p:nvPr>
            <p:ph idx="1"/>
          </p:nvPr>
        </p:nvSpPr>
        <p:spPr/>
        <p:txBody>
          <a:bodyPr/>
          <a:lstStyle/>
          <a:p>
            <a:r>
              <a:rPr lang="en-US" b="1" dirty="0"/>
              <a:t>Professional Learning Documentation</a:t>
            </a:r>
          </a:p>
          <a:p>
            <a:pPr marL="0" indent="0">
              <a:buNone/>
            </a:pPr>
            <a:r>
              <a:rPr lang="en-US" dirty="0"/>
              <a:t>	Evidence based documentation</a:t>
            </a:r>
          </a:p>
          <a:p>
            <a:endParaRPr lang="en-US" dirty="0"/>
          </a:p>
          <a:p>
            <a:r>
              <a:rPr lang="en-US" b="1" dirty="0"/>
              <a:t>Professional Learning Evaluation</a:t>
            </a:r>
          </a:p>
          <a:p>
            <a:pPr marL="0" indent="0">
              <a:buNone/>
            </a:pPr>
            <a:r>
              <a:rPr lang="en-US" dirty="0"/>
              <a:t>	Ongoing to be used in making decisions 	related to future G/T staff development 	opportunities</a:t>
            </a:r>
          </a:p>
        </p:txBody>
      </p:sp>
      <p:sp>
        <p:nvSpPr>
          <p:cNvPr id="7" name="Text Placeholder 6">
            <a:extLst>
              <a:ext uri="{FF2B5EF4-FFF2-40B4-BE49-F238E27FC236}">
                <a16:creationId xmlns:a16="http://schemas.microsoft.com/office/drawing/2014/main" id="{19E462E2-ED10-4E18-9D79-AE127A79444A}"/>
              </a:ext>
            </a:extLst>
          </p:cNvPr>
          <p:cNvSpPr>
            <a:spLocks noGrp="1"/>
          </p:cNvSpPr>
          <p:nvPr>
            <p:ph type="body" sz="half" idx="2"/>
          </p:nvPr>
        </p:nvSpPr>
        <p:spPr>
          <a:xfrm>
            <a:off x="1293811" y="3031064"/>
            <a:ext cx="3718455" cy="3071561"/>
          </a:xfrm>
        </p:spPr>
        <p:txBody>
          <a:bodyPr>
            <a:normAutofit lnSpcReduction="10000"/>
          </a:bodyPr>
          <a:lstStyle/>
          <a:p>
            <a:r>
              <a:rPr lang="en-US" sz="2400" b="1" dirty="0"/>
              <a:t>Requirements</a:t>
            </a:r>
          </a:p>
          <a:p>
            <a:pPr algn="l"/>
            <a:r>
              <a:rPr lang="en-US" sz="2400" dirty="0"/>
              <a:t>School Board</a:t>
            </a:r>
          </a:p>
          <a:p>
            <a:pPr algn="l"/>
            <a:r>
              <a:rPr lang="en-US" sz="2400" dirty="0"/>
              <a:t>Administrators</a:t>
            </a:r>
          </a:p>
          <a:p>
            <a:pPr algn="l"/>
            <a:r>
              <a:rPr lang="en-US" sz="2400" dirty="0"/>
              <a:t>G/T Program Coordinator</a:t>
            </a:r>
          </a:p>
          <a:p>
            <a:pPr algn="l"/>
            <a:r>
              <a:rPr lang="en-US" sz="2400" dirty="0"/>
              <a:t>Counselors</a:t>
            </a:r>
          </a:p>
          <a:p>
            <a:pPr algn="l"/>
            <a:r>
              <a:rPr lang="en-US" sz="2400" dirty="0"/>
              <a:t>Teachers</a:t>
            </a:r>
          </a:p>
          <a:p>
            <a:endParaRPr lang="en-US" dirty="0"/>
          </a:p>
        </p:txBody>
      </p:sp>
    </p:spTree>
    <p:extLst>
      <p:ext uri="{BB962C8B-B14F-4D97-AF65-F5344CB8AC3E}">
        <p14:creationId xmlns:p14="http://schemas.microsoft.com/office/powerpoint/2010/main" val="311648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03F2-11E2-4D48-BB6C-121195C04180}"/>
              </a:ext>
            </a:extLst>
          </p:cNvPr>
          <p:cNvSpPr>
            <a:spLocks noGrp="1"/>
          </p:cNvSpPr>
          <p:nvPr>
            <p:ph type="title"/>
          </p:nvPr>
        </p:nvSpPr>
        <p:spPr>
          <a:xfrm>
            <a:off x="1295402" y="982132"/>
            <a:ext cx="9601196" cy="1045451"/>
          </a:xfrm>
        </p:spPr>
        <p:txBody>
          <a:bodyPr/>
          <a:lstStyle/>
          <a:p>
            <a:r>
              <a:rPr lang="en-US" b="1" dirty="0"/>
              <a:t>Family and Community Involvement</a:t>
            </a:r>
            <a:endParaRPr lang="en-US" dirty="0"/>
          </a:p>
        </p:txBody>
      </p:sp>
      <p:sp>
        <p:nvSpPr>
          <p:cNvPr id="3" name="Content Placeholder 2">
            <a:extLst>
              <a:ext uri="{FF2B5EF4-FFF2-40B4-BE49-F238E27FC236}">
                <a16:creationId xmlns:a16="http://schemas.microsoft.com/office/drawing/2014/main" id="{EA1E904F-FC0D-4EDC-A52F-340CB929F91A}"/>
              </a:ext>
            </a:extLst>
          </p:cNvPr>
          <p:cNvSpPr>
            <a:spLocks noGrp="1"/>
          </p:cNvSpPr>
          <p:nvPr>
            <p:ph idx="1"/>
          </p:nvPr>
        </p:nvSpPr>
        <p:spPr>
          <a:xfrm>
            <a:off x="1295401" y="2504661"/>
            <a:ext cx="9601196" cy="3371207"/>
          </a:xfrm>
        </p:spPr>
        <p:txBody>
          <a:bodyPr>
            <a:normAutofit/>
          </a:bodyPr>
          <a:lstStyle/>
          <a:p>
            <a:r>
              <a:rPr lang="en-US" dirty="0"/>
              <a:t>Annually provide to parents policies related to gifted/talented student identification.</a:t>
            </a:r>
          </a:p>
          <a:p>
            <a:r>
              <a:rPr lang="en-US" dirty="0"/>
              <a:t>Annually seek input from family and community representatives.   </a:t>
            </a:r>
          </a:p>
          <a:p>
            <a:r>
              <a:rPr lang="en-US" dirty="0"/>
              <a:t>Ensure meetings will be held annually to request parent and community recommendations.</a:t>
            </a:r>
          </a:p>
          <a:p>
            <a:r>
              <a:rPr lang="en-US" dirty="0"/>
              <a:t> Provide an orientation and periodic updates for parents of students who are identified as gifted/talented.  </a:t>
            </a:r>
          </a:p>
          <a:p>
            <a:endParaRPr lang="en-US" dirty="0"/>
          </a:p>
        </p:txBody>
      </p:sp>
    </p:spTree>
    <p:extLst>
      <p:ext uri="{BB962C8B-B14F-4D97-AF65-F5344CB8AC3E}">
        <p14:creationId xmlns:p14="http://schemas.microsoft.com/office/powerpoint/2010/main" val="283060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257328-E21B-42D2-9170-525BF8CF6A0B}"/>
              </a:ext>
            </a:extLst>
          </p:cNvPr>
          <p:cNvSpPr>
            <a:spLocks noGrp="1"/>
          </p:cNvSpPr>
          <p:nvPr>
            <p:ph type="title"/>
          </p:nvPr>
        </p:nvSpPr>
        <p:spPr/>
        <p:txBody>
          <a:bodyPr>
            <a:normAutofit fontScale="90000"/>
          </a:bodyPr>
          <a:lstStyle/>
          <a:p>
            <a:r>
              <a:rPr lang="en-US" b="1" dirty="0"/>
              <a:t>Family and Community Involvement</a:t>
            </a:r>
            <a:br>
              <a:rPr lang="en-US" b="1" dirty="0"/>
            </a:br>
            <a:r>
              <a:rPr lang="en-US" b="1" dirty="0"/>
              <a:t>continued</a:t>
            </a:r>
            <a:endParaRPr lang="en-US" dirty="0"/>
          </a:p>
        </p:txBody>
      </p:sp>
      <p:sp>
        <p:nvSpPr>
          <p:cNvPr id="7" name="Text Placeholder 6">
            <a:extLst>
              <a:ext uri="{FF2B5EF4-FFF2-40B4-BE49-F238E27FC236}">
                <a16:creationId xmlns:a16="http://schemas.microsoft.com/office/drawing/2014/main" id="{38435191-9261-4D0D-B633-1329525904F5}"/>
              </a:ext>
            </a:extLst>
          </p:cNvPr>
          <p:cNvSpPr>
            <a:spLocks noGrp="1"/>
          </p:cNvSpPr>
          <p:nvPr>
            <p:ph type="body" idx="1"/>
          </p:nvPr>
        </p:nvSpPr>
        <p:spPr>
          <a:xfrm>
            <a:off x="1295400" y="2464904"/>
            <a:ext cx="4718304" cy="453225"/>
          </a:xfrm>
        </p:spPr>
        <p:txBody>
          <a:bodyPr/>
          <a:lstStyle/>
          <a:p>
            <a:r>
              <a:rPr lang="en-US" dirty="0"/>
              <a:t>      Advocacy/Parent Group</a:t>
            </a:r>
          </a:p>
        </p:txBody>
      </p:sp>
      <p:sp>
        <p:nvSpPr>
          <p:cNvPr id="5" name="Content Placeholder 4">
            <a:extLst>
              <a:ext uri="{FF2B5EF4-FFF2-40B4-BE49-F238E27FC236}">
                <a16:creationId xmlns:a16="http://schemas.microsoft.com/office/drawing/2014/main" id="{FB2B5659-763F-4D2B-B732-1D38C1F10842}"/>
              </a:ext>
            </a:extLst>
          </p:cNvPr>
          <p:cNvSpPr>
            <a:spLocks noGrp="1"/>
          </p:cNvSpPr>
          <p:nvPr>
            <p:ph sz="half" idx="2"/>
          </p:nvPr>
        </p:nvSpPr>
        <p:spPr/>
        <p:txBody>
          <a:bodyPr>
            <a:normAutofit fontScale="92500"/>
          </a:bodyPr>
          <a:lstStyle/>
          <a:p>
            <a:r>
              <a:rPr lang="en-US" b="1" dirty="0"/>
              <a:t>To the extent possible, will provide parents and community members an opportunity to participate in a parent and/or advocacy group.  In addition, orientation and periodic updates will be provided for parents of identified G/T students. </a:t>
            </a:r>
          </a:p>
          <a:p>
            <a:endParaRPr lang="en-US" dirty="0"/>
          </a:p>
        </p:txBody>
      </p:sp>
      <p:sp>
        <p:nvSpPr>
          <p:cNvPr id="8" name="Text Placeholder 7">
            <a:extLst>
              <a:ext uri="{FF2B5EF4-FFF2-40B4-BE49-F238E27FC236}">
                <a16:creationId xmlns:a16="http://schemas.microsoft.com/office/drawing/2014/main" id="{E3001A38-DE11-408B-9A84-2DB5D9389BE4}"/>
              </a:ext>
            </a:extLst>
          </p:cNvPr>
          <p:cNvSpPr>
            <a:spLocks noGrp="1"/>
          </p:cNvSpPr>
          <p:nvPr>
            <p:ph type="body" sz="quarter" idx="3"/>
          </p:nvPr>
        </p:nvSpPr>
        <p:spPr>
          <a:xfrm>
            <a:off x="6180670" y="2464904"/>
            <a:ext cx="4718304" cy="769891"/>
          </a:xfrm>
        </p:spPr>
        <p:txBody>
          <a:bodyPr/>
          <a:lstStyle/>
          <a:p>
            <a:r>
              <a:rPr lang="en-US" sz="2400" dirty="0"/>
              <a:t>Products &amp; Achievements Shared w/Community </a:t>
            </a:r>
          </a:p>
        </p:txBody>
      </p:sp>
      <p:sp>
        <p:nvSpPr>
          <p:cNvPr id="9" name="Content Placeholder 8">
            <a:extLst>
              <a:ext uri="{FF2B5EF4-FFF2-40B4-BE49-F238E27FC236}">
                <a16:creationId xmlns:a16="http://schemas.microsoft.com/office/drawing/2014/main" id="{76BB93B5-8AAF-4E33-B9A1-C24F75C3FAA8}"/>
              </a:ext>
            </a:extLst>
          </p:cNvPr>
          <p:cNvSpPr>
            <a:spLocks noGrp="1"/>
          </p:cNvSpPr>
          <p:nvPr>
            <p:ph sz="quarter" idx="4"/>
          </p:nvPr>
        </p:nvSpPr>
        <p:spPr/>
        <p:txBody>
          <a:bodyPr>
            <a:normAutofit fontScale="92500"/>
          </a:bodyPr>
          <a:lstStyle/>
          <a:p>
            <a:r>
              <a:rPr lang="en-US" dirty="0"/>
              <a:t>Throughout the school year, showcase products and achievements of gifted learners via a variety of methods which may include, but is not limited to: social media, District website, and G/T Showcase.</a:t>
            </a:r>
          </a:p>
          <a:p>
            <a:endParaRPr lang="en-US" dirty="0"/>
          </a:p>
        </p:txBody>
      </p:sp>
    </p:spTree>
    <p:extLst>
      <p:ext uri="{BB962C8B-B14F-4D97-AF65-F5344CB8AC3E}">
        <p14:creationId xmlns:p14="http://schemas.microsoft.com/office/powerpoint/2010/main" val="423674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F5D853-41D4-4FF2-AAB3-9ACDA5E4BEB8}"/>
              </a:ext>
            </a:extLst>
          </p:cNvPr>
          <p:cNvSpPr>
            <a:spLocks noGrp="1"/>
          </p:cNvSpPr>
          <p:nvPr>
            <p:ph type="title"/>
          </p:nvPr>
        </p:nvSpPr>
        <p:spPr/>
        <p:txBody>
          <a:bodyPr/>
          <a:lstStyle/>
          <a:p>
            <a:r>
              <a:rPr lang="en-US" b="1" dirty="0"/>
              <a:t>G/T Program Evaluation</a:t>
            </a:r>
            <a:endParaRPr lang="en-US" dirty="0"/>
          </a:p>
        </p:txBody>
      </p:sp>
      <p:sp>
        <p:nvSpPr>
          <p:cNvPr id="9" name="Content Placeholder 8">
            <a:extLst>
              <a:ext uri="{FF2B5EF4-FFF2-40B4-BE49-F238E27FC236}">
                <a16:creationId xmlns:a16="http://schemas.microsoft.com/office/drawing/2014/main" id="{3A7405EF-99C2-4907-8E02-599305538121}"/>
              </a:ext>
            </a:extLst>
          </p:cNvPr>
          <p:cNvSpPr>
            <a:spLocks noGrp="1"/>
          </p:cNvSpPr>
          <p:nvPr>
            <p:ph idx="1"/>
          </p:nvPr>
        </p:nvSpPr>
        <p:spPr/>
        <p:txBody>
          <a:bodyPr/>
          <a:lstStyle/>
          <a:p>
            <a:r>
              <a:rPr lang="en-US" dirty="0"/>
              <a:t>Annually evaluate the effectiveness of the District’s gifted and talented program.</a:t>
            </a:r>
          </a:p>
          <a:p>
            <a:r>
              <a:rPr lang="en-US" dirty="0"/>
              <a:t>The results of the evaluation shall be used to modify and update the District and campus improvement plans. </a:t>
            </a:r>
          </a:p>
          <a:p>
            <a:r>
              <a:rPr lang="en-US" dirty="0"/>
              <a:t>The District shall include parents in the evaluation process and shall share the information with Board members, administrators, teachers, counselors, students in the gifted and talented program, and the community.</a:t>
            </a:r>
          </a:p>
          <a:p>
            <a:endParaRPr lang="en-US" dirty="0"/>
          </a:p>
        </p:txBody>
      </p:sp>
    </p:spTree>
    <p:extLst>
      <p:ext uri="{BB962C8B-B14F-4D97-AF65-F5344CB8AC3E}">
        <p14:creationId xmlns:p14="http://schemas.microsoft.com/office/powerpoint/2010/main" val="193032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64A1-3055-41CF-8EFC-AB3D7BE5AA2D}"/>
              </a:ext>
            </a:extLst>
          </p:cNvPr>
          <p:cNvSpPr>
            <a:spLocks noGrp="1"/>
          </p:cNvSpPr>
          <p:nvPr>
            <p:ph type="title"/>
          </p:nvPr>
        </p:nvSpPr>
        <p:spPr/>
        <p:txBody>
          <a:bodyPr>
            <a:normAutofit fontScale="90000"/>
          </a:bodyPr>
          <a:lstStyle/>
          <a:p>
            <a:r>
              <a:rPr lang="en-US" b="1" dirty="0"/>
              <a:t>Certification and Reporting</a:t>
            </a:r>
            <a:br>
              <a:rPr lang="en-US" dirty="0"/>
            </a:br>
            <a:endParaRPr lang="en-US" dirty="0"/>
          </a:p>
        </p:txBody>
      </p:sp>
      <p:sp>
        <p:nvSpPr>
          <p:cNvPr id="3" name="Content Placeholder 2">
            <a:extLst>
              <a:ext uri="{FF2B5EF4-FFF2-40B4-BE49-F238E27FC236}">
                <a16:creationId xmlns:a16="http://schemas.microsoft.com/office/drawing/2014/main" id="{0368A0E3-5AC0-468F-AB0B-0E24A132E7BD}"/>
              </a:ext>
            </a:extLst>
          </p:cNvPr>
          <p:cNvSpPr>
            <a:spLocks noGrp="1"/>
          </p:cNvSpPr>
          <p:nvPr>
            <p:ph idx="1"/>
          </p:nvPr>
        </p:nvSpPr>
        <p:spPr/>
        <p:txBody>
          <a:bodyPr>
            <a:normAutofit/>
          </a:bodyPr>
          <a:lstStyle/>
          <a:p>
            <a:r>
              <a:rPr lang="en-US" sz="3200" dirty="0"/>
              <a:t>Annually certify to the commissioner that GRAND SALINE ISD has established a program for gifted and talented students as required by Texas Education Code Chapter 29. Subchapter D and that the program is consistent with the state plan. </a:t>
            </a:r>
          </a:p>
        </p:txBody>
      </p:sp>
    </p:spTree>
    <p:extLst>
      <p:ext uri="{BB962C8B-B14F-4D97-AF65-F5344CB8AC3E}">
        <p14:creationId xmlns:p14="http://schemas.microsoft.com/office/powerpoint/2010/main" val="69845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8349-36E2-45D6-8CC2-2B8A66F5996F}"/>
              </a:ext>
            </a:extLst>
          </p:cNvPr>
          <p:cNvSpPr>
            <a:spLocks noGrp="1"/>
          </p:cNvSpPr>
          <p:nvPr>
            <p:ph type="title"/>
          </p:nvPr>
        </p:nvSpPr>
        <p:spPr/>
        <p:txBody>
          <a:bodyPr/>
          <a:lstStyle/>
          <a:p>
            <a:r>
              <a:rPr lang="en-US" b="1" dirty="0"/>
              <a:t>PEIMS Reporting</a:t>
            </a:r>
            <a:endParaRPr lang="en-US" dirty="0"/>
          </a:p>
        </p:txBody>
      </p:sp>
      <p:sp>
        <p:nvSpPr>
          <p:cNvPr id="3" name="Content Placeholder 2">
            <a:extLst>
              <a:ext uri="{FF2B5EF4-FFF2-40B4-BE49-F238E27FC236}">
                <a16:creationId xmlns:a16="http://schemas.microsoft.com/office/drawing/2014/main" id="{D448EA4E-F520-4B10-BEB9-A7B13BFB57DA}"/>
              </a:ext>
            </a:extLst>
          </p:cNvPr>
          <p:cNvSpPr>
            <a:spLocks noGrp="1"/>
          </p:cNvSpPr>
          <p:nvPr>
            <p:ph idx="1"/>
          </p:nvPr>
        </p:nvSpPr>
        <p:spPr/>
        <p:txBody>
          <a:bodyPr>
            <a:normAutofit/>
          </a:bodyPr>
          <a:lstStyle/>
          <a:p>
            <a:r>
              <a:rPr lang="en-US" sz="4800" dirty="0"/>
              <a:t>October – Program Design Code</a:t>
            </a:r>
          </a:p>
          <a:p>
            <a:endParaRPr lang="en-US" sz="4800" dirty="0"/>
          </a:p>
          <a:p>
            <a:r>
              <a:rPr lang="en-US" sz="4800" dirty="0"/>
              <a:t>June – Program Intent Code 21</a:t>
            </a:r>
          </a:p>
        </p:txBody>
      </p:sp>
    </p:spTree>
    <p:extLst>
      <p:ext uri="{BB962C8B-B14F-4D97-AF65-F5344CB8AC3E}">
        <p14:creationId xmlns:p14="http://schemas.microsoft.com/office/powerpoint/2010/main" val="383531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F1155-B6E0-4589-9EAC-2050F2267172}"/>
              </a:ext>
            </a:extLst>
          </p:cNvPr>
          <p:cNvPicPr>
            <a:picLocks noChangeAspect="1"/>
          </p:cNvPicPr>
          <p:nvPr/>
        </p:nvPicPr>
        <p:blipFill>
          <a:blip r:embed="rId2"/>
          <a:stretch>
            <a:fillRect/>
          </a:stretch>
        </p:blipFill>
        <p:spPr>
          <a:xfrm>
            <a:off x="1447800" y="666750"/>
            <a:ext cx="9296400" cy="5524500"/>
          </a:xfrm>
          <a:prstGeom prst="rect">
            <a:avLst/>
          </a:prstGeom>
        </p:spPr>
      </p:pic>
    </p:spTree>
    <p:extLst>
      <p:ext uri="{BB962C8B-B14F-4D97-AF65-F5344CB8AC3E}">
        <p14:creationId xmlns:p14="http://schemas.microsoft.com/office/powerpoint/2010/main" val="271129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E450-FBF8-476F-9153-EF09F517655F}"/>
              </a:ext>
            </a:extLst>
          </p:cNvPr>
          <p:cNvSpPr>
            <a:spLocks noGrp="1"/>
          </p:cNvSpPr>
          <p:nvPr>
            <p:ph type="title"/>
          </p:nvPr>
        </p:nvSpPr>
        <p:spPr/>
        <p:txBody>
          <a:bodyPr>
            <a:normAutofit fontScale="90000"/>
          </a:bodyPr>
          <a:lstStyle/>
          <a:p>
            <a:r>
              <a:rPr lang="en-US" b="1" dirty="0"/>
              <a:t>Definition of Gifted and Talented Students</a:t>
            </a:r>
            <a:br>
              <a:rPr lang="en-US" dirty="0"/>
            </a:br>
            <a:endParaRPr lang="en-US" dirty="0"/>
          </a:p>
        </p:txBody>
      </p:sp>
      <p:sp>
        <p:nvSpPr>
          <p:cNvPr id="3" name="Content Placeholder 2">
            <a:extLst>
              <a:ext uri="{FF2B5EF4-FFF2-40B4-BE49-F238E27FC236}">
                <a16:creationId xmlns:a16="http://schemas.microsoft.com/office/drawing/2014/main" id="{7207F208-CE84-44F0-9310-B3A58C18C3C5}"/>
              </a:ext>
            </a:extLst>
          </p:cNvPr>
          <p:cNvSpPr>
            <a:spLocks noGrp="1"/>
          </p:cNvSpPr>
          <p:nvPr>
            <p:ph idx="1"/>
          </p:nvPr>
        </p:nvSpPr>
        <p:spPr/>
        <p:txBody>
          <a:bodyPr/>
          <a:lstStyle/>
          <a:p>
            <a:pPr marL="0" indent="0">
              <a:buNone/>
            </a:pPr>
            <a:r>
              <a:rPr lang="en-US" dirty="0"/>
              <a:t>“Gifted and talented student” means a child or youth who performs at or shows the potential for performing at a remarkably high level of accomplishment when compared to others of the same age, experience, or environment and who exhibits high performance capability in an intellectual, creative, or artistic area, possesses an unusual capacity for leadership, or excels in a specific academic field (TEC Subchapter D §29.121).</a:t>
            </a:r>
          </a:p>
          <a:p>
            <a:endParaRPr lang="en-US" dirty="0"/>
          </a:p>
        </p:txBody>
      </p:sp>
    </p:spTree>
    <p:extLst>
      <p:ext uri="{BB962C8B-B14F-4D97-AF65-F5344CB8AC3E}">
        <p14:creationId xmlns:p14="http://schemas.microsoft.com/office/powerpoint/2010/main" val="422208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BE2C-0681-460D-9166-C5DD4C6D8A4B}"/>
              </a:ext>
            </a:extLst>
          </p:cNvPr>
          <p:cNvSpPr>
            <a:spLocks noGrp="1"/>
          </p:cNvSpPr>
          <p:nvPr>
            <p:ph type="title"/>
          </p:nvPr>
        </p:nvSpPr>
        <p:spPr/>
        <p:txBody>
          <a:bodyPr/>
          <a:lstStyle/>
          <a:p>
            <a:r>
              <a:rPr lang="en-US"/>
              <a:t>G/T </a:t>
            </a:r>
            <a:r>
              <a:rPr lang="en-US" dirty="0"/>
              <a:t>Student’s Served at GSISD</a:t>
            </a:r>
          </a:p>
        </p:txBody>
      </p:sp>
      <p:sp>
        <p:nvSpPr>
          <p:cNvPr id="3" name="Content Placeholder 2">
            <a:extLst>
              <a:ext uri="{FF2B5EF4-FFF2-40B4-BE49-F238E27FC236}">
                <a16:creationId xmlns:a16="http://schemas.microsoft.com/office/drawing/2014/main" id="{2FAA444D-AFCE-44ED-B085-783A2AAF3BC5}"/>
              </a:ext>
            </a:extLst>
          </p:cNvPr>
          <p:cNvSpPr>
            <a:spLocks noGrp="1"/>
          </p:cNvSpPr>
          <p:nvPr>
            <p:ph idx="1"/>
          </p:nvPr>
        </p:nvSpPr>
        <p:spPr/>
        <p:txBody>
          <a:bodyPr>
            <a:normAutofit fontScale="92500" lnSpcReduction="20000"/>
          </a:bodyPr>
          <a:lstStyle/>
          <a:p>
            <a:r>
              <a:rPr lang="en-US" sz="3200" dirty="0"/>
              <a:t>Elementary 			4</a:t>
            </a:r>
          </a:p>
          <a:p>
            <a:r>
              <a:rPr lang="en-US" sz="3200" dirty="0"/>
              <a:t>Intermediate	        17</a:t>
            </a:r>
          </a:p>
          <a:p>
            <a:r>
              <a:rPr lang="en-US" sz="3200" dirty="0"/>
              <a:t>Middle School	   22</a:t>
            </a:r>
          </a:p>
          <a:p>
            <a:r>
              <a:rPr lang="en-US" sz="3200" dirty="0"/>
              <a:t>High School          17</a:t>
            </a:r>
          </a:p>
          <a:p>
            <a:endParaRPr lang="en-US" sz="3200" dirty="0"/>
          </a:p>
          <a:p>
            <a:r>
              <a:rPr lang="en-US" sz="3200" dirty="0"/>
              <a:t>Total                     60</a:t>
            </a:r>
          </a:p>
        </p:txBody>
      </p:sp>
    </p:spTree>
    <p:extLst>
      <p:ext uri="{BB962C8B-B14F-4D97-AF65-F5344CB8AC3E}">
        <p14:creationId xmlns:p14="http://schemas.microsoft.com/office/powerpoint/2010/main" val="227388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53B8-F645-4F93-8492-8038D094ECEC}"/>
              </a:ext>
            </a:extLst>
          </p:cNvPr>
          <p:cNvSpPr>
            <a:spLocks noGrp="1"/>
          </p:cNvSpPr>
          <p:nvPr>
            <p:ph type="title"/>
          </p:nvPr>
        </p:nvSpPr>
        <p:spPr>
          <a:xfrm>
            <a:off x="2015069" y="1752607"/>
            <a:ext cx="8158688" cy="1054204"/>
          </a:xfrm>
        </p:spPr>
        <p:txBody>
          <a:bodyPr>
            <a:normAutofit fontScale="90000"/>
          </a:bodyPr>
          <a:lstStyle/>
          <a:p>
            <a:r>
              <a:rPr lang="en-US" sz="8000" dirty="0"/>
              <a:t>Program Objective</a:t>
            </a:r>
          </a:p>
        </p:txBody>
      </p:sp>
      <p:sp>
        <p:nvSpPr>
          <p:cNvPr id="3" name="Text Placeholder 2">
            <a:extLst>
              <a:ext uri="{FF2B5EF4-FFF2-40B4-BE49-F238E27FC236}">
                <a16:creationId xmlns:a16="http://schemas.microsoft.com/office/drawing/2014/main" id="{60AA1332-37E9-4473-8009-712C45F14F7A}"/>
              </a:ext>
            </a:extLst>
          </p:cNvPr>
          <p:cNvSpPr>
            <a:spLocks noGrp="1"/>
          </p:cNvSpPr>
          <p:nvPr>
            <p:ph type="body" idx="1"/>
          </p:nvPr>
        </p:nvSpPr>
        <p:spPr>
          <a:xfrm>
            <a:off x="2015067" y="3846051"/>
            <a:ext cx="8158690" cy="2165135"/>
          </a:xfrm>
        </p:spPr>
        <p:txBody>
          <a:bodyPr>
            <a:normAutofit/>
          </a:bodyPr>
          <a:lstStyle/>
          <a:p>
            <a:r>
              <a:rPr lang="en-US" dirty="0"/>
              <a:t>Self-directed learning, thinking, research, and communication as evidenced by the development of innovative products and performances that reflect individuality and creativity. </a:t>
            </a:r>
          </a:p>
        </p:txBody>
      </p:sp>
    </p:spTree>
    <p:extLst>
      <p:ext uri="{BB962C8B-B14F-4D97-AF65-F5344CB8AC3E}">
        <p14:creationId xmlns:p14="http://schemas.microsoft.com/office/powerpoint/2010/main" val="129406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1888-FF88-479A-863D-FBBF86846BC6}"/>
              </a:ext>
            </a:extLst>
          </p:cNvPr>
          <p:cNvSpPr>
            <a:spLocks noGrp="1"/>
          </p:cNvSpPr>
          <p:nvPr>
            <p:ph type="title"/>
          </p:nvPr>
        </p:nvSpPr>
        <p:spPr/>
        <p:txBody>
          <a:bodyPr>
            <a:normAutofit fontScale="90000"/>
          </a:bodyPr>
          <a:lstStyle/>
          <a:p>
            <a:r>
              <a:rPr lang="en-US" dirty="0"/>
              <a:t>GRAND SALINE ISD will:</a:t>
            </a:r>
            <a:br>
              <a:rPr lang="en-US" dirty="0"/>
            </a:br>
            <a:endParaRPr lang="en-US" dirty="0"/>
          </a:p>
        </p:txBody>
      </p:sp>
      <p:sp>
        <p:nvSpPr>
          <p:cNvPr id="3" name="Text Placeholder 2">
            <a:extLst>
              <a:ext uri="{FF2B5EF4-FFF2-40B4-BE49-F238E27FC236}">
                <a16:creationId xmlns:a16="http://schemas.microsoft.com/office/drawing/2014/main" id="{19735A48-FB2C-4AB5-9C37-DE947FD0F768}"/>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E9DC07AB-4FB2-44BB-9ED8-854A2DACDE0F}"/>
              </a:ext>
            </a:extLst>
          </p:cNvPr>
          <p:cNvSpPr>
            <a:spLocks noGrp="1"/>
          </p:cNvSpPr>
          <p:nvPr>
            <p:ph sz="half" idx="2"/>
          </p:nvPr>
        </p:nvSpPr>
        <p:spPr>
          <a:xfrm>
            <a:off x="1295400" y="2658534"/>
            <a:ext cx="4718304" cy="3217334"/>
          </a:xfrm>
        </p:spPr>
        <p:txBody>
          <a:bodyPr>
            <a:normAutofit fontScale="92500" lnSpcReduction="10000"/>
          </a:bodyPr>
          <a:lstStyle/>
          <a:p>
            <a:r>
              <a:rPr lang="en-US" dirty="0"/>
              <a:t>comply with G/T accountability standards </a:t>
            </a:r>
          </a:p>
          <a:p>
            <a:r>
              <a:rPr lang="en-US" dirty="0"/>
              <a:t>implement identification procedures </a:t>
            </a:r>
          </a:p>
          <a:p>
            <a:r>
              <a:rPr lang="en-US" dirty="0"/>
              <a:t>provide a research-based learning </a:t>
            </a:r>
          </a:p>
          <a:p>
            <a:r>
              <a:rPr lang="en-US" dirty="0"/>
              <a:t>modifying the depth, complexity, and pacing of the curriculum and instruction</a:t>
            </a:r>
          </a:p>
          <a:p>
            <a:endParaRPr lang="en-US" dirty="0"/>
          </a:p>
        </p:txBody>
      </p:sp>
      <p:sp>
        <p:nvSpPr>
          <p:cNvPr id="5" name="Text Placeholder 4">
            <a:extLst>
              <a:ext uri="{FF2B5EF4-FFF2-40B4-BE49-F238E27FC236}">
                <a16:creationId xmlns:a16="http://schemas.microsoft.com/office/drawing/2014/main" id="{CA1EB224-7DBE-4111-B56E-980D4143341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252AE7F0-A234-4FBA-998D-F2314DA62493}"/>
              </a:ext>
            </a:extLst>
          </p:cNvPr>
          <p:cNvSpPr>
            <a:spLocks noGrp="1"/>
          </p:cNvSpPr>
          <p:nvPr>
            <p:ph sz="quarter" idx="4"/>
          </p:nvPr>
        </p:nvSpPr>
        <p:spPr>
          <a:xfrm>
            <a:off x="6180670" y="2658534"/>
            <a:ext cx="4718304" cy="3217334"/>
          </a:xfrm>
        </p:spPr>
        <p:txBody>
          <a:bodyPr>
            <a:normAutofit fontScale="92500" lnSpcReduction="10000"/>
          </a:bodyPr>
          <a:lstStyle/>
          <a:p>
            <a:pPr lvl="0"/>
            <a:r>
              <a:rPr lang="en-US" dirty="0"/>
              <a:t>ensure all personnel involved in the planning, creation, delivery and administration possess the knowledge required to develop and provide differentiated programs and services</a:t>
            </a:r>
          </a:p>
          <a:p>
            <a:pPr lvl="0"/>
            <a:r>
              <a:rPr lang="en-US" dirty="0"/>
              <a:t>involve family and community members in services designed for gifted/talented students throughout the school year  </a:t>
            </a:r>
          </a:p>
          <a:p>
            <a:endParaRPr lang="en-US" dirty="0"/>
          </a:p>
        </p:txBody>
      </p:sp>
    </p:spTree>
    <p:extLst>
      <p:ext uri="{BB962C8B-B14F-4D97-AF65-F5344CB8AC3E}">
        <p14:creationId xmlns:p14="http://schemas.microsoft.com/office/powerpoint/2010/main" val="209526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096D5-75F2-46EF-88E1-99E3970C517F}"/>
              </a:ext>
            </a:extLst>
          </p:cNvPr>
          <p:cNvSpPr>
            <a:spLocks noGrp="1"/>
          </p:cNvSpPr>
          <p:nvPr>
            <p:ph type="title"/>
          </p:nvPr>
        </p:nvSpPr>
        <p:spPr/>
        <p:txBody>
          <a:bodyPr>
            <a:normAutofit/>
          </a:bodyPr>
          <a:lstStyle/>
          <a:p>
            <a:r>
              <a:rPr lang="en-US" sz="6000" dirty="0"/>
              <a:t>Program Service Design</a:t>
            </a:r>
          </a:p>
        </p:txBody>
      </p:sp>
      <p:sp>
        <p:nvSpPr>
          <p:cNvPr id="3" name="Content Placeholder 2">
            <a:extLst>
              <a:ext uri="{FF2B5EF4-FFF2-40B4-BE49-F238E27FC236}">
                <a16:creationId xmlns:a16="http://schemas.microsoft.com/office/drawing/2014/main" id="{5A325549-8798-401B-8D77-C3EE7C2A63C1}"/>
              </a:ext>
            </a:extLst>
          </p:cNvPr>
          <p:cNvSpPr>
            <a:spLocks noGrp="1"/>
          </p:cNvSpPr>
          <p:nvPr>
            <p:ph idx="1"/>
          </p:nvPr>
        </p:nvSpPr>
        <p:spPr>
          <a:xfrm>
            <a:off x="1295401" y="2556932"/>
            <a:ext cx="9601196" cy="3565572"/>
          </a:xfrm>
        </p:spPr>
        <p:txBody>
          <a:bodyPr>
            <a:normAutofit fontScale="85000" lnSpcReduction="20000"/>
          </a:bodyPr>
          <a:lstStyle/>
          <a:p>
            <a:pPr lvl="0"/>
            <a:r>
              <a:rPr lang="en-US" sz="3300" b="1" dirty="0"/>
              <a:t>Pull-out:</a:t>
            </a:r>
            <a:r>
              <a:rPr lang="en-US" sz="3300" dirty="0"/>
              <a:t>  Part-time services in a classroom, other than the student’s regular class, that take place on a regular schedule provided by a gifted/talented 30-hour foundational and 6-hour update trained teacher.</a:t>
            </a:r>
          </a:p>
          <a:p>
            <a:pPr lvl="0"/>
            <a:r>
              <a:rPr lang="en-US" sz="3300" b="1" dirty="0"/>
              <a:t>Full-time Inclusion:  </a:t>
            </a:r>
            <a:r>
              <a:rPr lang="en-US" sz="3300" dirty="0"/>
              <a:t>The student receives a majority of their core subjects from a specific teacher or teachers with gifted/talented 30-hour foundational and 6-hour update training, but the classes may include peers who are not identified as gifted /talented.</a:t>
            </a:r>
          </a:p>
          <a:p>
            <a:pPr marL="0" indent="0">
              <a:buNone/>
            </a:pPr>
            <a:endParaRPr lang="en-US" dirty="0"/>
          </a:p>
        </p:txBody>
      </p:sp>
    </p:spTree>
    <p:extLst>
      <p:ext uri="{BB962C8B-B14F-4D97-AF65-F5344CB8AC3E}">
        <p14:creationId xmlns:p14="http://schemas.microsoft.com/office/powerpoint/2010/main" val="157736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B635-6627-45E8-8707-F318E54BBF2B}"/>
              </a:ext>
            </a:extLst>
          </p:cNvPr>
          <p:cNvSpPr>
            <a:spLocks noGrp="1"/>
          </p:cNvSpPr>
          <p:nvPr>
            <p:ph type="title"/>
          </p:nvPr>
        </p:nvSpPr>
        <p:spPr/>
        <p:txBody>
          <a:bodyPr>
            <a:noAutofit/>
          </a:bodyPr>
          <a:lstStyle/>
          <a:p>
            <a:r>
              <a:rPr lang="en-US" sz="8000" dirty="0"/>
              <a:t>Student Assessment</a:t>
            </a:r>
          </a:p>
        </p:txBody>
      </p:sp>
      <p:sp>
        <p:nvSpPr>
          <p:cNvPr id="3" name="Content Placeholder 2">
            <a:extLst>
              <a:ext uri="{FF2B5EF4-FFF2-40B4-BE49-F238E27FC236}">
                <a16:creationId xmlns:a16="http://schemas.microsoft.com/office/drawing/2014/main" id="{3B0B98AE-7312-4D05-8295-01E512BD913D}"/>
              </a:ext>
            </a:extLst>
          </p:cNvPr>
          <p:cNvSpPr>
            <a:spLocks noGrp="1"/>
          </p:cNvSpPr>
          <p:nvPr>
            <p:ph idx="1"/>
          </p:nvPr>
        </p:nvSpPr>
        <p:spPr/>
        <p:txBody>
          <a:bodyPr/>
          <a:lstStyle/>
          <a:p>
            <a:r>
              <a:rPr lang="en-US" sz="4400" dirty="0"/>
              <a:t>Communicate the Process to Parents and Community</a:t>
            </a:r>
          </a:p>
          <a:p>
            <a:r>
              <a:rPr lang="en-US" sz="4400" dirty="0"/>
              <a:t>Referral Process</a:t>
            </a:r>
          </a:p>
          <a:p>
            <a:r>
              <a:rPr lang="en-US" sz="4400" dirty="0"/>
              <a:t>Assessment</a:t>
            </a:r>
          </a:p>
          <a:p>
            <a:endParaRPr lang="en-US" dirty="0"/>
          </a:p>
          <a:p>
            <a:endParaRPr lang="en-US" dirty="0"/>
          </a:p>
        </p:txBody>
      </p:sp>
    </p:spTree>
    <p:extLst>
      <p:ext uri="{BB962C8B-B14F-4D97-AF65-F5344CB8AC3E}">
        <p14:creationId xmlns:p14="http://schemas.microsoft.com/office/powerpoint/2010/main" val="8627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0717-7267-43DC-AAC0-B851B0E07156}"/>
              </a:ext>
            </a:extLst>
          </p:cNvPr>
          <p:cNvSpPr>
            <a:spLocks noGrp="1"/>
          </p:cNvSpPr>
          <p:nvPr>
            <p:ph type="title"/>
          </p:nvPr>
        </p:nvSpPr>
        <p:spPr/>
        <p:txBody>
          <a:bodyPr>
            <a:normAutofit fontScale="90000"/>
          </a:bodyPr>
          <a:lstStyle/>
          <a:p>
            <a:r>
              <a:rPr lang="en-US" b="1" dirty="0"/>
              <a:t>District/Campus Procedures – EHBB (LOCAL)</a:t>
            </a:r>
            <a:endParaRPr lang="en-US" dirty="0"/>
          </a:p>
        </p:txBody>
      </p:sp>
      <p:sp>
        <p:nvSpPr>
          <p:cNvPr id="3" name="Content Placeholder 2">
            <a:extLst>
              <a:ext uri="{FF2B5EF4-FFF2-40B4-BE49-F238E27FC236}">
                <a16:creationId xmlns:a16="http://schemas.microsoft.com/office/drawing/2014/main" id="{8905C1A6-AB81-48AA-8EBE-0C4F58CAB57A}"/>
              </a:ext>
            </a:extLst>
          </p:cNvPr>
          <p:cNvSpPr>
            <a:spLocks noGrp="1"/>
          </p:cNvSpPr>
          <p:nvPr>
            <p:ph sz="half" idx="1"/>
          </p:nvPr>
        </p:nvSpPr>
        <p:spPr/>
        <p:txBody>
          <a:bodyPr/>
          <a:lstStyle/>
          <a:p>
            <a:r>
              <a:rPr lang="en-US" sz="3600" dirty="0"/>
              <a:t>Transfer Students</a:t>
            </a:r>
          </a:p>
          <a:p>
            <a:r>
              <a:rPr lang="en-US" sz="3600" dirty="0"/>
              <a:t>Furloughs</a:t>
            </a:r>
          </a:p>
          <a:p>
            <a:r>
              <a:rPr lang="en-US" sz="3600" dirty="0"/>
              <a:t>Reassessment</a:t>
            </a:r>
          </a:p>
          <a:p>
            <a:r>
              <a:rPr lang="en-US" sz="3200" dirty="0"/>
              <a:t>Community Awareness</a:t>
            </a:r>
          </a:p>
        </p:txBody>
      </p:sp>
      <p:sp>
        <p:nvSpPr>
          <p:cNvPr id="4" name="Content Placeholder 3">
            <a:extLst>
              <a:ext uri="{FF2B5EF4-FFF2-40B4-BE49-F238E27FC236}">
                <a16:creationId xmlns:a16="http://schemas.microsoft.com/office/drawing/2014/main" id="{61A4EDF6-9502-4C04-9106-4D3342D12243}"/>
              </a:ext>
            </a:extLst>
          </p:cNvPr>
          <p:cNvSpPr>
            <a:spLocks noGrp="1"/>
          </p:cNvSpPr>
          <p:nvPr>
            <p:ph sz="half" idx="2"/>
          </p:nvPr>
        </p:nvSpPr>
        <p:spPr/>
        <p:txBody>
          <a:bodyPr>
            <a:normAutofit/>
          </a:bodyPr>
          <a:lstStyle/>
          <a:p>
            <a:r>
              <a:rPr lang="en-US" sz="3200" dirty="0"/>
              <a:t>Exiting Students from Program Services</a:t>
            </a:r>
          </a:p>
          <a:p>
            <a:r>
              <a:rPr lang="en-US" sz="3200" dirty="0"/>
              <a:t>Appeal Process</a:t>
            </a:r>
          </a:p>
        </p:txBody>
      </p:sp>
    </p:spTree>
    <p:extLst>
      <p:ext uri="{BB962C8B-B14F-4D97-AF65-F5344CB8AC3E}">
        <p14:creationId xmlns:p14="http://schemas.microsoft.com/office/powerpoint/2010/main" val="126032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8ADC-2A42-4B85-A34F-2233685F9D1A}"/>
              </a:ext>
            </a:extLst>
          </p:cNvPr>
          <p:cNvSpPr>
            <a:spLocks noGrp="1"/>
          </p:cNvSpPr>
          <p:nvPr>
            <p:ph type="title"/>
          </p:nvPr>
        </p:nvSpPr>
        <p:spPr/>
        <p:txBody>
          <a:bodyPr>
            <a:normAutofit/>
          </a:bodyPr>
          <a:lstStyle/>
          <a:p>
            <a:r>
              <a:rPr lang="en-US" sz="6600" dirty="0"/>
              <a:t>Curriculum and Instruction</a:t>
            </a:r>
          </a:p>
        </p:txBody>
      </p:sp>
      <p:sp>
        <p:nvSpPr>
          <p:cNvPr id="3" name="Text Placeholder 2">
            <a:extLst>
              <a:ext uri="{FF2B5EF4-FFF2-40B4-BE49-F238E27FC236}">
                <a16:creationId xmlns:a16="http://schemas.microsoft.com/office/drawing/2014/main" id="{F33E61C0-58FF-458C-913E-D3DB53BCCB08}"/>
              </a:ext>
            </a:extLst>
          </p:cNvPr>
          <p:cNvSpPr>
            <a:spLocks noGrp="1"/>
          </p:cNvSpPr>
          <p:nvPr>
            <p:ph type="body" idx="1"/>
          </p:nvPr>
        </p:nvSpPr>
        <p:spPr>
          <a:xfrm>
            <a:off x="1295400" y="2504661"/>
            <a:ext cx="4718304" cy="492981"/>
          </a:xfrm>
        </p:spPr>
        <p:txBody>
          <a:bodyPr/>
          <a:lstStyle/>
          <a:p>
            <a:r>
              <a:rPr lang="en-US" dirty="0"/>
              <a:t>Elementary &amp; Intermediate</a:t>
            </a:r>
          </a:p>
        </p:txBody>
      </p:sp>
      <p:sp>
        <p:nvSpPr>
          <p:cNvPr id="4" name="Content Placeholder 3">
            <a:extLst>
              <a:ext uri="{FF2B5EF4-FFF2-40B4-BE49-F238E27FC236}">
                <a16:creationId xmlns:a16="http://schemas.microsoft.com/office/drawing/2014/main" id="{892DCA0A-1CCA-4A81-A313-C76BCD20DB95}"/>
              </a:ext>
            </a:extLst>
          </p:cNvPr>
          <p:cNvSpPr>
            <a:spLocks noGrp="1"/>
          </p:cNvSpPr>
          <p:nvPr>
            <p:ph sz="half" idx="2"/>
          </p:nvPr>
        </p:nvSpPr>
        <p:spPr>
          <a:xfrm>
            <a:off x="1295400" y="2997642"/>
            <a:ext cx="4718304" cy="2878225"/>
          </a:xfrm>
        </p:spPr>
        <p:txBody>
          <a:bodyPr>
            <a:normAutofit fontScale="70000" lnSpcReduction="20000"/>
          </a:bodyPr>
          <a:lstStyle/>
          <a:p>
            <a:pPr marL="0" indent="0">
              <a:buNone/>
            </a:pPr>
            <a:r>
              <a:rPr lang="en-US" dirty="0"/>
              <a:t>Pull-out program which is structured, modified, and/or accommodated to meet their individual strengths and interests and is based on the four core areas.</a:t>
            </a:r>
          </a:p>
          <a:p>
            <a:pPr marL="0" indent="0">
              <a:buNone/>
            </a:pPr>
            <a:r>
              <a:rPr lang="en-US" dirty="0"/>
              <a:t>Opportunities for students to participate in the Texas Performance Standards Projects </a:t>
            </a:r>
            <a:r>
              <a:rPr lang="en-US" u="sng" dirty="0"/>
              <a:t>or</a:t>
            </a:r>
            <a:r>
              <a:rPr lang="en-US" dirty="0"/>
              <a:t> other experiences that lead to the development of advanced-level products will be provided.</a:t>
            </a:r>
          </a:p>
        </p:txBody>
      </p:sp>
      <p:sp>
        <p:nvSpPr>
          <p:cNvPr id="5" name="Text Placeholder 4">
            <a:extLst>
              <a:ext uri="{FF2B5EF4-FFF2-40B4-BE49-F238E27FC236}">
                <a16:creationId xmlns:a16="http://schemas.microsoft.com/office/drawing/2014/main" id="{96D4A5D4-A8B1-4BCD-B95C-7BCD208EC4A5}"/>
              </a:ext>
            </a:extLst>
          </p:cNvPr>
          <p:cNvSpPr>
            <a:spLocks noGrp="1"/>
          </p:cNvSpPr>
          <p:nvPr>
            <p:ph type="body" sz="quarter" idx="3"/>
          </p:nvPr>
        </p:nvSpPr>
        <p:spPr>
          <a:xfrm>
            <a:off x="6180670" y="2504661"/>
            <a:ext cx="4718304" cy="492981"/>
          </a:xfrm>
        </p:spPr>
        <p:txBody>
          <a:bodyPr/>
          <a:lstStyle/>
          <a:p>
            <a:r>
              <a:rPr lang="en-US" dirty="0"/>
              <a:t>Middle/High School</a:t>
            </a:r>
          </a:p>
        </p:txBody>
      </p:sp>
      <p:sp>
        <p:nvSpPr>
          <p:cNvPr id="6" name="Content Placeholder 5">
            <a:extLst>
              <a:ext uri="{FF2B5EF4-FFF2-40B4-BE49-F238E27FC236}">
                <a16:creationId xmlns:a16="http://schemas.microsoft.com/office/drawing/2014/main" id="{C2F7BD32-FE62-4DA2-8A4C-147F1B18FD0F}"/>
              </a:ext>
            </a:extLst>
          </p:cNvPr>
          <p:cNvSpPr>
            <a:spLocks noGrp="1"/>
          </p:cNvSpPr>
          <p:nvPr>
            <p:ph sz="quarter" idx="4"/>
          </p:nvPr>
        </p:nvSpPr>
        <p:spPr>
          <a:xfrm>
            <a:off x="6180670" y="2997642"/>
            <a:ext cx="4718304" cy="2878225"/>
          </a:xfrm>
        </p:spPr>
        <p:txBody>
          <a:bodyPr>
            <a:normAutofit fontScale="70000" lnSpcReduction="20000"/>
          </a:bodyPr>
          <a:lstStyle/>
          <a:p>
            <a:r>
              <a:rPr lang="en-US" dirty="0"/>
              <a:t>Inclusionary programs which are structured, modified, and/or accommodated to meet their individual strengths and interests and are based in the four core areas.</a:t>
            </a:r>
          </a:p>
          <a:p>
            <a:r>
              <a:rPr lang="en-US" dirty="0"/>
              <a:t>These may include Honors and Dual Credit classes.</a:t>
            </a:r>
          </a:p>
          <a:p>
            <a:r>
              <a:rPr lang="en-US" dirty="0"/>
              <a:t> Opportunities for students to participate in the Texas Performance Standards Projects or other experiences that lead to the development of advanced-level products will be provided.</a:t>
            </a:r>
          </a:p>
          <a:p>
            <a:endParaRPr lang="en-US" dirty="0"/>
          </a:p>
        </p:txBody>
      </p:sp>
    </p:spTree>
    <p:extLst>
      <p:ext uri="{BB962C8B-B14F-4D97-AF65-F5344CB8AC3E}">
        <p14:creationId xmlns:p14="http://schemas.microsoft.com/office/powerpoint/2010/main" val="22556836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209</TotalTime>
  <Words>740</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   Grand Saline ISD</vt:lpstr>
      <vt:lpstr>Definition of Gifted and Talented Students </vt:lpstr>
      <vt:lpstr>G/T Student’s Served at GSISD</vt:lpstr>
      <vt:lpstr>Program Objective</vt:lpstr>
      <vt:lpstr>GRAND SALINE ISD will: </vt:lpstr>
      <vt:lpstr>Program Service Design</vt:lpstr>
      <vt:lpstr>Student Assessment</vt:lpstr>
      <vt:lpstr>District/Campus Procedures – EHBB (LOCAL)</vt:lpstr>
      <vt:lpstr>Curriculum and Instruction</vt:lpstr>
      <vt:lpstr>Assessment of Student Progress/Performance</vt:lpstr>
      <vt:lpstr>Professional Learning</vt:lpstr>
      <vt:lpstr>Family and Community Involvement</vt:lpstr>
      <vt:lpstr>Family and Community Involvement continued</vt:lpstr>
      <vt:lpstr>G/T Program Evaluation</vt:lpstr>
      <vt:lpstr>Certification and Reporting </vt:lpstr>
      <vt:lpstr>PEIMS Reporting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Saline ISD</dc:title>
  <dc:creator>Debby Morse</dc:creator>
  <cp:lastModifiedBy>Debby Morse</cp:lastModifiedBy>
  <cp:revision>20</cp:revision>
  <dcterms:created xsi:type="dcterms:W3CDTF">2019-12-18T20:50:47Z</dcterms:created>
  <dcterms:modified xsi:type="dcterms:W3CDTF">2020-01-13T14:18:21Z</dcterms:modified>
</cp:coreProperties>
</file>